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6048D-8631-4C52-B6E0-28AE89E4A30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FB6F8-52DE-4535-ABF2-C631D360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Dell PC\Desktop\mainpag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84" y="2057400"/>
            <a:ext cx="9168984" cy="177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99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6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8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7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5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7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7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3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1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0466-2F4D-4782-9B24-FDBC2FA25E8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F9B3-EFA7-49AB-AFF2-393BF70F9D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08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45720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Principles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Management and Applied Economics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Evolution of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Management Thought –Part II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00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Criticisms of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Approach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Too much emphasis on the human factor and their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 emphasis on technology, systems and environment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Too complex to analyze and understand the human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Difficult to predict and control the human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Dominance of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factor has created many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problems </a:t>
            </a:r>
          </a:p>
          <a:p>
            <a:pPr marL="0" indent="0">
              <a:buNone/>
            </a:pPr>
            <a:endParaRPr lang="en-US" dirty="0" smtClean="0">
              <a:solidFill>
                <a:srgbClr val="000066"/>
              </a:solidFill>
            </a:endParaRPr>
          </a:p>
          <a:p>
            <a:endParaRPr lang="en-US" dirty="0" smtClean="0">
              <a:solidFill>
                <a:srgbClr val="000066"/>
              </a:solidFill>
            </a:endParaRP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F4D8-6A15-4D50-AE64-C275FF4E48E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Management Science Approach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00200"/>
            <a:ext cx="762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1800  1900  1910  1920  1930  1940  1950  1960  1970  1980  1990  2000  2010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401669"/>
            <a:ext cx="70866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Scientific Management Theory, Administrative Management Theory and Bureaucratic Management Theory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516868"/>
            <a:ext cx="5638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Behavioral School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477294" y="2171700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029494" y="2170906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438400" y="3276600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6200" y="4343400"/>
            <a:ext cx="4419600" cy="38100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Management Science Approach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696494" y="2171700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656805" y="32758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658394" y="41140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Management Science Approach/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Quantitative Perspective 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953000"/>
          </a:xfrm>
        </p:spPr>
        <p:txBody>
          <a:bodyPr>
            <a:normAutofit/>
          </a:bodyPr>
          <a:lstStyle/>
          <a:p>
            <a:pPr marL="274320" indent="0" algn="just"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view distinguished for its application of mathematics, statistics,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quantitative techniques and computer applications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management decision making and problem solving.</a:t>
            </a:r>
          </a:p>
          <a:p>
            <a:pPr marL="274320" indent="0" algn="just">
              <a:buNone/>
            </a:pPr>
            <a:endParaRPr lang="en-U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5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Systems Approach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00200"/>
            <a:ext cx="762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1800  1900  1910  1920  1930  1940  1950  1960  1970  1980  1990  2000  2010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401669"/>
            <a:ext cx="70866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Scientific Management Theory, Administrative Management Theory and Bureaucratic Management Theory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516868"/>
            <a:ext cx="5638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Behavioral School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477294" y="2171700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029494" y="2170906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438400" y="3276600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6200" y="4343400"/>
            <a:ext cx="4419600" cy="38100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Management Science Approach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696494" y="2171700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656805" y="32758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658394" y="41140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5181600"/>
            <a:ext cx="38862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Systems Approach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304506" y="2171700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264817" y="32758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266406" y="41140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267994" y="49522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7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Systems Approach 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3618"/>
            <a:ext cx="8763000" cy="38171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Systems Approach to management views the organization as a unified, purposeful system composed of interrelated parts.</a:t>
            </a:r>
          </a:p>
          <a:p>
            <a:pPr algn="just"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This approach gives managers a way of looking at the organization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 a whole as a part of the larger environment.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(Stoner, Freeman and Gilbert 2009)</a:t>
            </a:r>
            <a:b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886200"/>
            <a:ext cx="6248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Contributor to the Systems Approach</a:t>
            </a: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Karl Ludwig von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Bertalanffy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(1901-1972) 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irc_mi" descr="http://spacecollective.org/userdata/3XH8Qzxy/1317070796/bertalanffy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343400"/>
            <a:ext cx="1190625" cy="177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Key Concepts of Systems Approach 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Subsystem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 Boundary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Open System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Closed System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Entropy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Synergy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1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274638"/>
            <a:ext cx="103632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Organization as an Open </a:t>
            </a:r>
            <a:b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System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388" y="1682229"/>
            <a:ext cx="8221223" cy="4361905"/>
          </a:xfrm>
          <a:prstGeom prst="rect">
            <a:avLst/>
          </a:prstGeom>
          <a:noFill/>
          <a:ln w="22225">
            <a:solidFill>
              <a:srgbClr val="002060"/>
            </a:solidFill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114800" y="6096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(Robbins and  Coulter </a:t>
            </a:r>
            <a:r>
              <a:rPr lang="en-US" alt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2010)</a:t>
            </a:r>
            <a:endParaRPr lang="en-US" altLang="en-US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1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600200"/>
            <a:ext cx="762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1800  1900  1910  1920  1930  1940  1950  1960  1970  1980  1990  2000  2010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401669"/>
            <a:ext cx="70866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Scientific Management Theory, Administrative Management Theory and Bureaucratic Management Theory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516868"/>
            <a:ext cx="5638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Behavioral School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477294" y="2171700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029494" y="2170906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438400" y="3276600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6200" y="4343400"/>
            <a:ext cx="4419600" cy="38100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Management Science Approach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696494" y="2171700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656805" y="32758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658394" y="41140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5181600"/>
            <a:ext cx="38862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Systems Approach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304506" y="2171700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264817" y="32758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266406" y="41140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267994" y="49522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38800" y="6031468"/>
            <a:ext cx="2667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Contingency Approach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5445918" y="2171700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406229" y="3275012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407818" y="4113212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409406" y="4951412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410994" y="5790406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33400" y="0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Contingency Approach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5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Contingency Approach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75016"/>
            <a:ext cx="8610600" cy="5749583"/>
          </a:xfrm>
        </p:spPr>
        <p:txBody>
          <a:bodyPr>
            <a:normAutofit fontScale="47500" lnSpcReduction="20000"/>
          </a:bodyPr>
          <a:lstStyle/>
          <a:p>
            <a:pPr indent="0" algn="just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563" indent="0" algn="just">
              <a:buNone/>
            </a:pP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approach suggests that there is no ‘one best way’ of managing all situations.</a:t>
            </a:r>
          </a:p>
          <a:p>
            <a:pPr marL="55563" indent="0" algn="just">
              <a:buNone/>
            </a:pP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563" indent="0" algn="just">
              <a:buNone/>
            </a:pP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view that the management technique that best contributes to the attainment of organizational goals might vary in different types of situations or circumstances. </a:t>
            </a:r>
          </a:p>
          <a:p>
            <a:pPr marL="55563" indent="0" algn="r">
              <a:buNone/>
            </a:pPr>
            <a:r>
              <a:rPr lang="en-US" sz="5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(Stoner, Freeman and Gilbert 2009)</a:t>
            </a:r>
          </a:p>
          <a:p>
            <a:pPr indent="0">
              <a:buNone/>
            </a:pP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563" indent="0">
              <a:buNone/>
            </a:pPr>
            <a:r>
              <a:rPr lang="en-US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Key contributors to the Contingency Approach</a:t>
            </a:r>
          </a:p>
          <a:p>
            <a:pPr indent="0"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Paul R. Lawrence                Jay </a:t>
            </a:r>
            <a:r>
              <a:rPr lang="en-US" sz="4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Lorsch</a:t>
            </a:r>
            <a:endParaRPr lang="en-US" sz="4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en-US" sz="4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(1922-2011)                    (1932 to date) </a:t>
            </a:r>
            <a:endParaRPr lang="en-US" sz="4200" dirty="0">
              <a:solidFill>
                <a:srgbClr val="002060"/>
              </a:solidFill>
            </a:endParaRPr>
          </a:p>
        </p:txBody>
      </p:sp>
      <p:pic>
        <p:nvPicPr>
          <p:cNvPr id="8" name="irc_mi" descr="http://www.themaritzinstitute.com/Purpose/%7E/media/5C4F9C10B8AD4521B7C29B4D66CFFA38.ashx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0386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rc_mi" descr="http://sands.hbs.edu/photos/facstaff/Ent650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333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50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Japanese Management Approach (1980’s)</a:t>
            </a:r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609600" y="1264622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Japan emerged as one of the super powers of world </a:t>
            </a:r>
            <a:r>
              <a:rPr lang="en-US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trade.</a:t>
            </a:r>
            <a:endParaRPr lang="en-US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8208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Factors contributed to the success of Japan as a Super Power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762000" y="2606933"/>
            <a:ext cx="6091283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0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Unique management style and practices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Sense of nationality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Positive attitude towards work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Team work and high recognition of people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High priority to p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roductivity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2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Approach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762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1800  1900  1910  1920  1930  1940  1950  1960  1970  1980  1990  2000  2010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401669"/>
            <a:ext cx="70866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Scientific Management Theory, Administrative Management Theory and Bureaucratic Management Theory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516868"/>
            <a:ext cx="5638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Behavioral School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477294" y="2171700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029494" y="2170906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438400" y="3276600"/>
            <a:ext cx="457200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:\Users\Vasana\Desktop\images mgt\Douglas-McGregor-Theory-X-Theory-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495800"/>
            <a:ext cx="1216152" cy="144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172200" y="593467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Douglas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McGregor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(1906-1964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C:\Users\Vasana\Desktop\images mgt\Abraham_maslow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495800"/>
            <a:ext cx="1216152" cy="144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800600" y="593467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Abraham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Maslow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(1908 -1970)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C:\Users\Vasana\Desktop\images mgt\May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495800"/>
            <a:ext cx="1216152" cy="144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352800" y="5943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Elton  Mayo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(1880 -1949)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 descr="C:\Users\Vasana\Desktop\images mgt\Mary_Parker_Follett_(1868-1933)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495800"/>
            <a:ext cx="1219200" cy="144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228600" y="593467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Mary Parker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Follet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(1868 –1933)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1" descr="C:\Users\Vasana\Desktop\images mgt\chester bernqard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4495800"/>
            <a:ext cx="1216152" cy="144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752600" y="593467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Chester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Bernard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|(1886 –1961)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9600" y="411480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Key Contributors to the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Approach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838370" y="3281956"/>
            <a:ext cx="380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Japanese Approach</a:t>
            </a:r>
            <a:b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641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6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Key Concepts of Japanese Management </a:t>
            </a:r>
          </a:p>
          <a:p>
            <a:pPr>
              <a:buNone/>
            </a:pPr>
            <a:endParaRPr lang="en-US" sz="6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5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Participative decision-making</a:t>
            </a:r>
          </a:p>
          <a:p>
            <a:pPr lvl="1">
              <a:buFont typeface="Arial" pitchFamily="34" charset="0"/>
              <a:buChar char="•"/>
            </a:pPr>
            <a:r>
              <a:rPr lang="en-US" sz="5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Bottom-up management</a:t>
            </a:r>
          </a:p>
          <a:p>
            <a:pPr lvl="1">
              <a:buFont typeface="Arial" pitchFamily="34" charset="0"/>
              <a:buChar char="•"/>
            </a:pPr>
            <a:r>
              <a:rPr lang="en-US" sz="5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Lifetime employment </a:t>
            </a:r>
          </a:p>
          <a:p>
            <a:pPr lvl="1">
              <a:buFont typeface="Arial" pitchFamily="34" charset="0"/>
              <a:buChar char="•"/>
            </a:pPr>
            <a:r>
              <a:rPr lang="en-US" sz="5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 level of teamwork</a:t>
            </a:r>
          </a:p>
          <a:p>
            <a:pPr lvl="1">
              <a:buFont typeface="Arial" pitchFamily="34" charset="0"/>
              <a:buChar char="•"/>
            </a:pPr>
            <a:r>
              <a:rPr lang="en-US" sz="5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atmosphere of innovative ideas</a:t>
            </a:r>
          </a:p>
          <a:p>
            <a:pPr lvl="1">
              <a:buFont typeface="Arial" pitchFamily="34" charset="0"/>
              <a:buChar char="•"/>
            </a:pPr>
            <a:r>
              <a:rPr lang="en-US" sz="5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Willingness to achieve high level of quality</a:t>
            </a:r>
          </a:p>
          <a:p>
            <a:pPr lvl="1">
              <a:buFont typeface="Arial" pitchFamily="34" charset="0"/>
              <a:buChar char="•"/>
            </a:pPr>
            <a:r>
              <a:rPr lang="en-US" sz="5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Lean manufacturing </a:t>
            </a:r>
          </a:p>
          <a:p>
            <a:pPr lvl="1">
              <a:buFont typeface="Arial" pitchFamily="34" charset="0"/>
              <a:buChar char="•"/>
            </a:pPr>
            <a:r>
              <a:rPr lang="en-US" sz="5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Continuous improvement in organizational processes (Kai-</a:t>
            </a:r>
            <a:r>
              <a:rPr lang="en-US" sz="59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zen</a:t>
            </a:r>
            <a:r>
              <a:rPr lang="en-US" sz="5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4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458200" cy="5410200"/>
          </a:xfrm>
        </p:spPr>
        <p:txBody>
          <a:bodyPr>
            <a:normAutofit/>
          </a:bodyPr>
          <a:lstStyle/>
          <a:p>
            <a:pPr indent="0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William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Ouchi’s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investigation on comprehensive case studies of American and Japanese firms brought forward a theory called Theory Z. </a:t>
            </a:r>
          </a:p>
          <a:p>
            <a:pPr indent="0" algn="just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Theory Z,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Ouchi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has identified Type A and Type J characteristics and introduced a middle ground framework termed as Type Z characteristics.</a:t>
            </a:r>
          </a:p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8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398660"/>
              </p:ext>
            </p:extLst>
          </p:nvPr>
        </p:nvGraphicFramePr>
        <p:xfrm>
          <a:off x="152400" y="1295400"/>
          <a:ext cx="8839200" cy="4725886"/>
        </p:xfrm>
        <a:graphic>
          <a:graphicData uri="http://schemas.openxmlformats.org/drawingml/2006/table">
            <a:tbl>
              <a:tblPr/>
              <a:tblGrid>
                <a:gridCol w="2513106"/>
                <a:gridCol w="3379694"/>
                <a:gridCol w="2946400"/>
              </a:tblGrid>
              <a:tr h="460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Characteristic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American 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Japanese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4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Employment with a firm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Usually short-term; Layoffs are quite common.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Especially in some of the large firms, it is for life. Layoffs are rare.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Evaluation and promotion of the personnel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fast; individuals who are not promoted rapidly often seek employment elsewhere.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slow; big promotions are generally not given out for years.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81000" y="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Japanese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Vs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American Management 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22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925775"/>
              </p:ext>
            </p:extLst>
          </p:nvPr>
        </p:nvGraphicFramePr>
        <p:xfrm>
          <a:off x="228600" y="869950"/>
          <a:ext cx="8763000" cy="5833111"/>
        </p:xfrm>
        <a:graphic>
          <a:graphicData uri="http://schemas.openxmlformats.org/drawingml/2006/table">
            <a:tbl>
              <a:tblPr/>
              <a:tblGrid>
                <a:gridCol w="2486025"/>
                <a:gridCol w="2982913"/>
                <a:gridCol w="3294062"/>
              </a:tblGrid>
              <a:tr h="536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Characteristic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American (A)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Japanese (J)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4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Career Paths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specialized; people tend to stay in one area (accounting, finance, sales etc.) for their entire career.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general; people are rotated from one area to another and become familiar with all areas of operations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1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Decision Making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Carried out by the individual manager.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Carried out via group decision making.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Assigned on an individual basis.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Shared collectively by the group.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591389"/>
              </p:ext>
            </p:extLst>
          </p:nvPr>
        </p:nvGraphicFramePr>
        <p:xfrm>
          <a:off x="457200" y="533400"/>
          <a:ext cx="8458199" cy="5692775"/>
        </p:xfrm>
        <a:graphic>
          <a:graphicData uri="http://schemas.openxmlformats.org/drawingml/2006/table">
            <a:tbl>
              <a:tblPr/>
              <a:tblGrid>
                <a:gridCol w="2133600"/>
                <a:gridCol w="2961730"/>
                <a:gridCol w="3362869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Characteristic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American (A)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Japanese (J)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explicit; people know exactly what to control and how to do it.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implicit and informal; people rely heavily on trust and goodwill.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8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Concern for the personnel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Organization is concerned primarily with the worker’s work life only.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Organization is concerned with the whole life of the worker, business, and social.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0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05800" cy="609600"/>
          </a:xfrm>
        </p:spPr>
        <p:txBody>
          <a:bodyPr>
            <a:normAutofit/>
          </a:bodyPr>
          <a:lstStyle/>
          <a:p>
            <a:pPr algn="ctr">
              <a:lnSpc>
                <a:spcPct val="75000"/>
              </a:lnSpc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Theory Z - William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Ouchi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38200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>
                <a:solidFill>
                  <a:srgbClr val="000066"/>
                </a:solidFill>
              </a:rPr>
              <a:t>   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Employment </a:t>
            </a:r>
            <a:r>
              <a:rPr lang="en-US" b="1" dirty="0">
                <a:solidFill>
                  <a:srgbClr val="000066"/>
                </a:solidFill>
              </a:rPr>
              <a:t>                           </a:t>
            </a:r>
            <a:r>
              <a:rPr lang="en-US" b="1" dirty="0" smtClean="0">
                <a:solidFill>
                  <a:srgbClr val="000066"/>
                </a:solidFill>
              </a:rPr>
              <a:t>	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Life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time              Short-term        Long-term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Promotion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Evaluation         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Slow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Rapid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Mo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derate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Decision-making                    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Collective            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Individual         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Team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Responsibility                         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Collective             Individual         Team 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Control                                    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Informal              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Formal              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Mix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Concern for  worker              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Holistic                 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Partial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Moderate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286000" y="1318111"/>
            <a:ext cx="70866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Japanese(J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en-US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American(A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en-US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 J+A=Z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>
            <a:off x="0" y="1905000"/>
            <a:ext cx="9144000" cy="0"/>
          </a:xfrm>
          <a:prstGeom prst="line">
            <a:avLst/>
          </a:prstGeom>
          <a:noFill/>
          <a:ln w="28575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1313956" y="1362045"/>
            <a:ext cx="10344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Feature</a:t>
            </a:r>
            <a:endParaRPr lang="en-US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Excellence in Business Approach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029200"/>
          </a:xfrm>
        </p:spPr>
        <p:txBody>
          <a:bodyPr>
            <a:normAutofit/>
          </a:bodyPr>
          <a:lstStyle/>
          <a:p>
            <a:pPr indent="0" algn="just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7543800" cy="990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Characteristics of Excellence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534400" cy="40386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Getting things done on time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Staying close to customers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Promoting autonomy and entrepreneurship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Maximizing productivity through people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Using hands-on approach to managing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Doing what the company knows best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Maintaining a simple, lean organizational structure 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Promoting both centralization and decentralization simultaneously</a:t>
            </a:r>
          </a:p>
          <a:p>
            <a:pPr marL="609600" indent="-609600" algn="r" eaLnBrk="1" hangingPunct="1">
              <a:buNone/>
            </a:pP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(Peter and Waterman, 1990)</a:t>
            </a:r>
          </a:p>
          <a:p>
            <a:pPr marL="609600" indent="-609600" eaLnBrk="1" hangingPunct="1"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Rectangle 4" descr="001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Excellence Approach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2"/>
          <p:cNvSpPr>
            <a:spLocks noGrp="1" noChangeArrowheads="1"/>
          </p:cNvSpPr>
          <p:nvPr>
            <p:ph type="title"/>
          </p:nvPr>
        </p:nvSpPr>
        <p:spPr>
          <a:xfrm>
            <a:off x="304800" y="1447800"/>
            <a:ext cx="85344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McKinsey 7 S Framework</a:t>
            </a:r>
          </a:p>
        </p:txBody>
      </p:sp>
      <p:sp>
        <p:nvSpPr>
          <p:cNvPr id="26627" name="Rectangle 33" descr="001"/>
          <p:cNvSpPr>
            <a:spLocks noChangeArrowheads="1"/>
          </p:cNvSpPr>
          <p:nvPr/>
        </p:nvSpPr>
        <p:spPr bwMode="auto">
          <a:xfrm>
            <a:off x="1143000" y="152400"/>
            <a:ext cx="7620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Excellence 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Approach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Picture 36" descr="images (26)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28800" y="2133600"/>
            <a:ext cx="56737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6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5943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of MBWA</a:t>
            </a:r>
            <a:b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1200" y="1143001"/>
            <a:ext cx="5257800" cy="4876800"/>
            <a:chOff x="1248" y="1056"/>
            <a:chExt cx="3312" cy="3111"/>
          </a:xfrm>
        </p:grpSpPr>
        <p:sp>
          <p:nvSpPr>
            <p:cNvPr id="27655" name="AutoShape 4"/>
            <p:cNvSpPr>
              <a:spLocks noChangeArrowheads="1"/>
            </p:cNvSpPr>
            <p:nvPr/>
          </p:nvSpPr>
          <p:spPr bwMode="auto">
            <a:xfrm>
              <a:off x="1248" y="1248"/>
              <a:ext cx="3312" cy="2592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Oval 5"/>
            <p:cNvSpPr>
              <a:spLocks noChangeArrowheads="1"/>
            </p:cNvSpPr>
            <p:nvPr/>
          </p:nvSpPr>
          <p:spPr bwMode="auto">
            <a:xfrm>
              <a:off x="1968" y="2112"/>
              <a:ext cx="1872" cy="17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Leadership</a:t>
              </a:r>
            </a:p>
            <a:p>
              <a:pPr algn="ctr"/>
              <a:r>
                <a:rPr lang="en-US" sz="3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(MBWA)</a:t>
              </a:r>
            </a:p>
          </p:txBody>
        </p:sp>
        <p:sp>
          <p:nvSpPr>
            <p:cNvPr id="27657" name="Text Box 6"/>
            <p:cNvSpPr txBox="1">
              <a:spLocks noChangeArrowheads="1"/>
            </p:cNvSpPr>
            <p:nvPr/>
          </p:nvSpPr>
          <p:spPr bwMode="auto">
            <a:xfrm rot="-3441073">
              <a:off x="657" y="2175"/>
              <a:ext cx="256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Care </a:t>
              </a:r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Customers</a:t>
              </a:r>
            </a:p>
          </p:txBody>
        </p:sp>
        <p:sp>
          <p:nvSpPr>
            <p:cNvPr id="27658" name="Text Box 7"/>
            <p:cNvSpPr txBox="1">
              <a:spLocks noChangeArrowheads="1"/>
            </p:cNvSpPr>
            <p:nvPr/>
          </p:nvSpPr>
          <p:spPr bwMode="auto">
            <a:xfrm rot="3376379">
              <a:off x="2856" y="2369"/>
              <a:ext cx="219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Constant Innovations</a:t>
              </a:r>
            </a:p>
          </p:txBody>
        </p:sp>
        <p:sp>
          <p:nvSpPr>
            <p:cNvPr id="27659" name="Text Box 8"/>
            <p:cNvSpPr txBox="1">
              <a:spLocks noChangeArrowheads="1"/>
            </p:cNvSpPr>
            <p:nvPr/>
          </p:nvSpPr>
          <p:spPr bwMode="auto">
            <a:xfrm>
              <a:off x="2592" y="3840"/>
              <a:ext cx="10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People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219200" y="5970034"/>
            <a:ext cx="6705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Tom Peters and Nancy Austin  (A Passion for Excellence,1985)                                  </a:t>
            </a:r>
            <a:endParaRPr lang="en-US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Approach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Emphasized the importance of understanding human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needs and attitudes in the workplace as well as social interactions and group processes. </a:t>
            </a:r>
          </a:p>
          <a:p>
            <a:pPr indent="0" algn="just">
              <a:spcBef>
                <a:spcPts val="0"/>
              </a:spcBef>
              <a:buNone/>
            </a:pPr>
            <a:endParaRPr lang="en-U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sub-fields of the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Approach:</a:t>
            </a:r>
          </a:p>
          <a:p>
            <a:pPr marL="274320" lvl="1" indent="0"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Human Relations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Movement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0"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Human Resources Perspective</a:t>
            </a:r>
          </a:p>
          <a:p>
            <a:pPr marL="274320" indent="0"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Sciences Approach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924800" cy="43434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Organisations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Knowledge Management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Supply Chain Management 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Quality Management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Diversity Management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Technology Management / E - Management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Innovation Management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Global Business Management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84944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Evolving Contemporary Management Practices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63246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SzPct val="80000"/>
              <a:buNone/>
            </a:pP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Relations Movement -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Elton Mayo </a:t>
            </a:r>
          </a:p>
          <a:p>
            <a:pPr marL="0" indent="0" algn="ctr">
              <a:spcBef>
                <a:spcPts val="0"/>
              </a:spcBef>
              <a:buSzPct val="8000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48640" lvl="2" indent="0" algn="just">
              <a:spcBef>
                <a:spcPts val="0"/>
              </a:spcBef>
              <a:buSzPct val="80000"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school of thought was based on the idea that truly effective control comes from within the individual worker rather than from strict, authoritarian control. </a:t>
            </a:r>
          </a:p>
          <a:p>
            <a:pPr marL="548640" lvl="2" indent="0" algn="just">
              <a:spcBef>
                <a:spcPts val="0"/>
              </a:spcBef>
              <a:buSzPct val="80000"/>
              <a:buNone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2" indent="0" algn="just">
              <a:spcBef>
                <a:spcPts val="0"/>
              </a:spcBef>
              <a:buSzPct val="80000"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series of studies conducted by Elton Mayo and others at the Western Electric Company known as Hawthorne Studies paved the way to the development of this thought.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548640" lvl="2" indent="0" algn="just">
              <a:spcBef>
                <a:spcPts val="0"/>
              </a:spcBef>
              <a:buSzPct val="80000"/>
              <a:buNone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2" indent="0" algn="just">
              <a:spcBef>
                <a:spcPts val="0"/>
              </a:spcBef>
              <a:buSzPct val="80000"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Recognized and directly responded to social pressures for enlightened treatment of employees.</a:t>
            </a:r>
          </a:p>
          <a:p>
            <a:pPr marL="548640" lvl="2" indent="0" algn="just">
              <a:spcBef>
                <a:spcPts val="0"/>
              </a:spcBef>
              <a:buSzPct val="80000"/>
              <a:buNone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457200">
              <a:spcBef>
                <a:spcPts val="0"/>
              </a:spcBef>
              <a:buSzPct val="8000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0">
              <a:spcBef>
                <a:spcPts val="0"/>
              </a:spcBef>
              <a:buSzPct val="8000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0">
              <a:spcBef>
                <a:spcPts val="0"/>
              </a:spcBef>
              <a:buSzPct val="80000"/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0">
              <a:spcBef>
                <a:spcPts val="0"/>
              </a:spcBef>
              <a:buSzPct val="80000"/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0">
              <a:spcBef>
                <a:spcPts val="0"/>
              </a:spcBef>
              <a:buSzPct val="80000"/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0">
              <a:spcBef>
                <a:spcPts val="0"/>
              </a:spcBef>
              <a:buSzPct val="8000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80000"/>
            </a:pPr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Relations Approach- Elton Mayo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Hawthorne Experiments (1924 to 1933)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86800" cy="4572000"/>
          </a:xfrm>
        </p:spPr>
        <p:txBody>
          <a:bodyPr>
            <a:normAutofit/>
          </a:bodyPr>
          <a:lstStyle/>
          <a:p>
            <a:pPr marL="280988" indent="-280988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Carried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out at Hawthorne Plant  of Western Electrical Company, USA at the beginning in order to increase the productivity </a:t>
            </a:r>
          </a:p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involved,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Illumination Experiments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Relay Assembly Test Room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Interviewing 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Bank Wiring Observation Room</a:t>
            </a:r>
          </a:p>
          <a:p>
            <a:pPr marL="393700" indent="-3937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Hawthorne Effect</a:t>
            </a:r>
          </a:p>
        </p:txBody>
      </p:sp>
      <p:pic>
        <p:nvPicPr>
          <p:cNvPr id="20485" name="Picture 4" descr="download (18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770" y="4267200"/>
            <a:ext cx="2361946" cy="186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 descr="hawthorn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5450" y="4267200"/>
            <a:ext cx="16764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 descr="images (19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267200"/>
            <a:ext cx="1600200" cy="186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610600" cy="6324600"/>
          </a:xfrm>
        </p:spPr>
        <p:txBody>
          <a:bodyPr>
            <a:normAutofit/>
          </a:bodyPr>
          <a:lstStyle/>
          <a:p>
            <a:pPr marL="548640" lvl="2" indent="0" algn="just">
              <a:spcBef>
                <a:spcPts val="0"/>
              </a:spcBef>
              <a:buSzPct val="80000"/>
              <a:buNone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Hawthorne Effect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pc="-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Paying special attention to employees motivates them to put greater effort into their jobs.</a:t>
            </a:r>
          </a:p>
          <a:p>
            <a:pPr marL="609600" indent="-609600" algn="just">
              <a:lnSpc>
                <a:spcPct val="90000"/>
              </a:lnSpc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pc="-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special attention is paid to social factors at work and </a:t>
            </a:r>
            <a:r>
              <a:rPr lang="en-US" spc="-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pc="-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employees within an organization, there will be a motivation to work and productivity will be improved.</a:t>
            </a:r>
            <a:endParaRPr lang="en-US" sz="2800" spc="-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2" indent="-457200" algn="ctr">
              <a:spcBef>
                <a:spcPts val="0"/>
              </a:spcBef>
              <a:buSzPct val="80000"/>
              <a:buFont typeface="Wingdings" pitchFamily="2" charset="2"/>
              <a:buChar char="§"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457200">
              <a:spcBef>
                <a:spcPts val="0"/>
              </a:spcBef>
              <a:buSzPct val="8000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0">
              <a:spcBef>
                <a:spcPts val="0"/>
              </a:spcBef>
              <a:buSzPct val="8000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0">
              <a:spcBef>
                <a:spcPts val="0"/>
              </a:spcBef>
              <a:buSzPct val="80000"/>
              <a:buFont typeface="Wingdings" pitchFamily="2" charset="2"/>
              <a:buChar char="§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0">
              <a:spcBef>
                <a:spcPts val="0"/>
              </a:spcBef>
              <a:buSzPct val="8000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0">
              <a:spcBef>
                <a:spcPts val="0"/>
              </a:spcBef>
              <a:buSzPct val="8000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80000"/>
            </a:pPr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10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Hawthorne Experiments: Conclusions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581400"/>
            <a:ext cx="8077200" cy="2590800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need for social relationships is more important than the physical work environment or monetary incentives.</a:t>
            </a:r>
          </a:p>
        </p:txBody>
      </p: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685800" y="1600200"/>
            <a:ext cx="746760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 is a “social creature” that should be motivated by acknowledging his/her social needs.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5973763"/>
          </a:xfrm>
        </p:spPr>
        <p:txBody>
          <a:bodyPr>
            <a:normAutofit/>
          </a:bodyPr>
          <a:lstStyle/>
          <a:p>
            <a:pPr algn="ctr">
              <a:buSzPct val="80000"/>
              <a:buNone/>
            </a:pPr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80000"/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Resources Perspective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Recognised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the worker as the most important resource of the organization and should carefully address all the needs </a:t>
            </a:r>
            <a:r>
              <a:rPr lang="en-US" sz="2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physical, economic, social, psychological, and spiritual) of them for the enhancement of performance.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Abraham Maslow and Douglas McGregor are the best-known contributors to this perspective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9E7-7175-460B-ADBF-2FB1AB2ED101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371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Science Movement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038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Perceived the employee as a “Complex Man”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Hence, in order to predict and control the worker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it is necessary to use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knowledge derived from social sciences such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as: </a:t>
            </a:r>
          </a:p>
          <a:p>
            <a:pPr marL="0" indent="0"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Psychology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Sociology,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Anthropology,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Political Science, Economics,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Social-psychology,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etc.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1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1162</Words>
  <Application>Microsoft Office PowerPoint</Application>
  <PresentationFormat>On-screen Show (4:3)</PresentationFormat>
  <Paragraphs>278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Monotype Sorts</vt:lpstr>
      <vt:lpstr>Times New Roman</vt:lpstr>
      <vt:lpstr>Wingdings</vt:lpstr>
      <vt:lpstr>Office Theme</vt:lpstr>
      <vt:lpstr>Principles of Management and Applied Economics  </vt:lpstr>
      <vt:lpstr>Behavioural Approach</vt:lpstr>
      <vt:lpstr>Behavioural Approach </vt:lpstr>
      <vt:lpstr>PowerPoint Presentation</vt:lpstr>
      <vt:lpstr>Human Relations Approach- Elton Mayo Hawthorne Experiments (1924 to 1933)</vt:lpstr>
      <vt:lpstr>PowerPoint Presentation</vt:lpstr>
      <vt:lpstr>Hawthorne Experiments: Conclusions</vt:lpstr>
      <vt:lpstr>PowerPoint Presentation</vt:lpstr>
      <vt:lpstr>    Behavioural Science Movement</vt:lpstr>
      <vt:lpstr> Criticisms of Behavioural Approach</vt:lpstr>
      <vt:lpstr>Management Science Approach</vt:lpstr>
      <vt:lpstr> Management Science Approach/  Quantitative Perspective  </vt:lpstr>
      <vt:lpstr>Systems Approach </vt:lpstr>
      <vt:lpstr>Systems Approach  </vt:lpstr>
      <vt:lpstr>Key Concepts of Systems Approach </vt:lpstr>
      <vt:lpstr>The Organization as an Open        System</vt:lpstr>
      <vt:lpstr>PowerPoint Presentation</vt:lpstr>
      <vt:lpstr> Contingency Approach  </vt:lpstr>
      <vt:lpstr>Japanese Management Approach (1980’s) </vt:lpstr>
      <vt:lpstr>Japanese Approach </vt:lpstr>
      <vt:lpstr>PowerPoint Presentation</vt:lpstr>
      <vt:lpstr>PowerPoint Presentation</vt:lpstr>
      <vt:lpstr>PowerPoint Presentation</vt:lpstr>
      <vt:lpstr>PowerPoint Presentation</vt:lpstr>
      <vt:lpstr>Theory Z - William Ouchi </vt:lpstr>
      <vt:lpstr>Excellence in Business Approach </vt:lpstr>
      <vt:lpstr>Characteristics of Excellence</vt:lpstr>
      <vt:lpstr>McKinsey 7 S Framework</vt:lpstr>
      <vt:lpstr>Model of MBWA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Management and Applied Economics</dc:title>
  <dc:creator>Acer</dc:creator>
  <cp:lastModifiedBy>HELLO USER™</cp:lastModifiedBy>
  <cp:revision>5</cp:revision>
  <dcterms:created xsi:type="dcterms:W3CDTF">2015-05-05T15:36:52Z</dcterms:created>
  <dcterms:modified xsi:type="dcterms:W3CDTF">2016-09-20T09:20:54Z</dcterms:modified>
</cp:coreProperties>
</file>